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4"/>
  </p:notesMasterIdLst>
  <p:sldIdLst>
    <p:sldId id="508" r:id="rId3"/>
    <p:sldId id="510" r:id="rId4"/>
    <p:sldId id="541" r:id="rId5"/>
    <p:sldId id="554" r:id="rId6"/>
    <p:sldId id="558" r:id="rId7"/>
    <p:sldId id="549" r:id="rId8"/>
    <p:sldId id="553" r:id="rId9"/>
    <p:sldId id="559" r:id="rId10"/>
    <p:sldId id="507" r:id="rId11"/>
    <p:sldId id="501" r:id="rId12"/>
    <p:sldId id="560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mbria Math" panose="02040503050406030204" pitchFamily="18" charset="0"/>
      <p:regular r:id="rId19"/>
    </p:embeddedFont>
    <p:embeddedFont>
      <p:font typeface="黑体" panose="02010609060101010101" pitchFamily="49" charset="-122"/>
      <p:regular r:id="rId20"/>
    </p:embeddedFont>
    <p:embeddedFont>
      <p:font typeface="楷体" panose="02010609060101010101" pitchFamily="49" charset="-122"/>
      <p:regular r:id="rId21"/>
    </p:embeddedFont>
    <p:embeddedFont>
      <p:font typeface="幼圆" panose="02010509060101010101" pitchFamily="49" charset="-122"/>
      <p:regular r:id="rId22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06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FF6600"/>
    <a:srgbClr val="AFF22A"/>
    <a:srgbClr val="FF9933"/>
    <a:srgbClr val="FF0000"/>
    <a:srgbClr val="FFFFFF"/>
    <a:srgbClr val="CC99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0" autoAdjust="0"/>
    <p:restoredTop sz="95394" autoAdjust="0"/>
  </p:normalViewPr>
  <p:slideViewPr>
    <p:cSldViewPr>
      <p:cViewPr varScale="1">
        <p:scale>
          <a:sx n="113" d="100"/>
          <a:sy n="113" d="100"/>
        </p:scale>
        <p:origin x="414" y="102"/>
      </p:cViewPr>
      <p:guideLst>
        <p:guide orient="horz" pos="2159"/>
        <p:guide orient="horz" pos="1606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09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06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91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7706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分数除法（三）（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30BDEFDC-B83F-4F7F-A329-00C57C870FEC}"/>
              </a:ext>
            </a:extLst>
          </p:cNvPr>
          <p:cNvGrpSpPr/>
          <p:nvPr userDrawn="1"/>
        </p:nvGrpSpPr>
        <p:grpSpPr>
          <a:xfrm>
            <a:off x="7996131" y="4729262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A61D411-B8EC-41AE-B202-92B90850F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88DC9EF7-B033-4D2B-89C5-3F8DF9DFB94D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0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emf"/><Relationship Id="rId7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22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1.wmf"/><Relationship Id="rId5" Type="http://schemas.openxmlformats.org/officeDocument/2006/relationships/image" Target="../media/image23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8.bin"/><Relationship Id="rId7" Type="http://schemas.microsoft.com/office/2007/relationships/hdphoto" Target="../media/hdphoto1.wdp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31.png"/><Relationship Id="rId4" Type="http://schemas.openxmlformats.org/officeDocument/2006/relationships/image" Target="../media/image18.wmf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openxmlformats.org/officeDocument/2006/relationships/image" Target="../media/image3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单圆角矩形 30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61147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分数除法（三）（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圆角矩形 40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2" name="圆角矩形 41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3" name="圆角矩形 42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6" name="圆角矩形 45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7" name="矩形 46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  <p:sp>
        <p:nvSpPr>
          <p:cNvPr id="48" name="圆角矩形 4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1" name="组合 5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290E4E7-A146-4231-9BD9-68D1EA4575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110A7DCB-8C0B-455E-9432-4382C77AF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591145" y="862579"/>
            <a:ext cx="2252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解方程。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213866" y="2148176"/>
                <a:ext cx="2719457" cy="535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18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56</m:t>
                    </m:r>
                    <m:r>
                      <m:rPr>
                        <m:nor/>
                      </m:rPr>
                      <a:rPr lang="en-US" altLang="zh-CN" sz="2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66" y="2148176"/>
                <a:ext cx="2719457" cy="535531"/>
              </a:xfrm>
              <a:prstGeom prst="rect">
                <a:avLst/>
              </a:prstGeom>
              <a:blipFill rotWithShape="1">
                <a:blip r:embed="rId2"/>
                <a:stretch>
                  <a:fillRect t="-10227" b="-102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963330" y="3025317"/>
                <a:ext cx="2312526" cy="66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56</m:t>
                      </m:r>
                      <m:r>
                        <a:rPr lang="en-US" altLang="zh-CN" sz="20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330" y="3025317"/>
                <a:ext cx="2312526" cy="6694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1237262" y="3921325"/>
                <a:ext cx="139051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𝟔𝟒</m:t>
                      </m:r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262" y="3921325"/>
                <a:ext cx="1390512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4450432" y="2055459"/>
                <a:ext cx="3066170" cy="6312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2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0432" y="2055459"/>
                <a:ext cx="3066170" cy="631263"/>
              </a:xfrm>
              <a:prstGeom prst="rect">
                <a:avLst/>
              </a:prstGeom>
              <a:blipFill rotWithShape="1">
                <a:blip r:embed="rId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5316275" y="2813013"/>
                <a:ext cx="2312526" cy="6365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altLang="zh-CN" sz="1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275" y="2813013"/>
                <a:ext cx="2312526" cy="63652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5652120" y="3606206"/>
                <a:ext cx="1390512" cy="66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𝟐𝟎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𝟐𝟕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3606206"/>
                <a:ext cx="1390512" cy="6694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/>
              <p:cNvSpPr/>
              <p:nvPr/>
            </p:nvSpPr>
            <p:spPr>
              <a:xfrm>
                <a:off x="994876" y="1567225"/>
                <a:ext cx="1523246" cy="6241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en-US" altLang="zh-CN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56</a:t>
                </a:r>
                <a:endParaRPr lang="zh-CN" altLang="zh-CN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876" y="1567225"/>
                <a:ext cx="1523246" cy="62414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2" name="直接连接符 31"/>
          <p:cNvCxnSpPr/>
          <p:nvPr/>
        </p:nvCxnSpPr>
        <p:spPr>
          <a:xfrm>
            <a:off x="2584134" y="3481399"/>
            <a:ext cx="150012" cy="12480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2"/>
          <p:cNvSpPr txBox="1">
            <a:spLocks noChangeArrowheads="1"/>
          </p:cNvSpPr>
          <p:nvPr/>
        </p:nvSpPr>
        <p:spPr bwMode="auto">
          <a:xfrm>
            <a:off x="2578438" y="3595125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</a:rPr>
              <a:t>1</a:t>
            </a:r>
            <a:endParaRPr lang="zh-CN" altLang="en-US" sz="1200" b="1" dirty="0">
              <a:solidFill>
                <a:srgbClr val="0000FF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014066" y="3304367"/>
            <a:ext cx="327423" cy="18690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22"/>
          <p:cNvSpPr txBox="1">
            <a:spLocks noChangeArrowheads="1"/>
          </p:cNvSpPr>
          <p:nvPr/>
        </p:nvSpPr>
        <p:spPr bwMode="auto">
          <a:xfrm>
            <a:off x="2014066" y="3014089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</a:rPr>
              <a:t>8</a:t>
            </a:r>
            <a:endParaRPr lang="zh-CN" altLang="en-US" sz="12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矩形 42"/>
              <p:cNvSpPr/>
              <p:nvPr/>
            </p:nvSpPr>
            <p:spPr>
              <a:xfrm>
                <a:off x="5321510" y="1305279"/>
                <a:ext cx="1523246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C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矩形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510" y="1305279"/>
                <a:ext cx="1523246" cy="6768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33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538807" y="987574"/>
            <a:ext cx="79216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根据信息写出等量关系。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⑴操场上打篮球的人数是踢足球人数的  。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45735"/>
            <a:ext cx="300030" cy="477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611560" y="2571750"/>
            <a:ext cx="7921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⑵汽油的现价是原价的  。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43758"/>
            <a:ext cx="288032" cy="46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611560" y="3651870"/>
            <a:ext cx="7921625" cy="49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⑶果园今年的苹果产量比去年增加了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1200kg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grpSp>
        <p:nvGrpSpPr>
          <p:cNvPr id="31" name="组合 11"/>
          <p:cNvGrpSpPr/>
          <p:nvPr/>
        </p:nvGrpSpPr>
        <p:grpSpPr bwMode="auto">
          <a:xfrm>
            <a:off x="1259632" y="2037606"/>
            <a:ext cx="5472113" cy="600057"/>
            <a:chOff x="-398902" y="5312297"/>
            <a:chExt cx="5472608" cy="599934"/>
          </a:xfrm>
        </p:grpSpPr>
        <p:sp>
          <p:nvSpPr>
            <p:cNvPr id="33" name="TextBox 12"/>
            <p:cNvSpPr txBox="1">
              <a:spLocks noChangeArrowheads="1"/>
            </p:cNvSpPr>
            <p:nvPr/>
          </p:nvSpPr>
          <p:spPr bwMode="auto">
            <a:xfrm>
              <a:off x="-398902" y="5426060"/>
              <a:ext cx="5472608" cy="4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踢足球人数</a:t>
              </a:r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＝打篮球人数</a:t>
              </a:r>
            </a:p>
          </p:txBody>
        </p:sp>
        <p:graphicFrame>
          <p:nvGraphicFramePr>
            <p:cNvPr id="34" name="Object 4"/>
            <p:cNvGraphicFramePr>
              <a:graphicFrameLocks noChangeAspect="1"/>
            </p:cNvGraphicFramePr>
            <p:nvPr/>
          </p:nvGraphicFramePr>
          <p:xfrm>
            <a:off x="1555732" y="5312297"/>
            <a:ext cx="232457" cy="599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33" name="公式" r:id="rId5" imgW="152400" imgH="393700" progId="Equation.KSEE3">
                    <p:embed/>
                  </p:oleObj>
                </mc:Choice>
                <mc:Fallback>
                  <p:oleObj name="公式" r:id="rId5" imgW="152400" imgH="393700" progId="Equation.KSEE3">
                    <p:embed/>
                    <p:pic>
                      <p:nvPicPr>
                        <p:cNvPr id="0" name="图片 256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55732" y="5312297"/>
                          <a:ext cx="232457" cy="5999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5" name="组合 14"/>
          <p:cNvGrpSpPr/>
          <p:nvPr/>
        </p:nvGrpSpPr>
        <p:grpSpPr bwMode="auto">
          <a:xfrm>
            <a:off x="1116111" y="3147814"/>
            <a:ext cx="5472113" cy="571474"/>
            <a:chOff x="-501297" y="5253189"/>
            <a:chExt cx="5472608" cy="571474"/>
          </a:xfrm>
        </p:grpSpPr>
        <p:sp>
          <p:nvSpPr>
            <p:cNvPr id="36" name="TextBox 15"/>
            <p:cNvSpPr txBox="1">
              <a:spLocks noChangeArrowheads="1"/>
            </p:cNvSpPr>
            <p:nvPr/>
          </p:nvSpPr>
          <p:spPr bwMode="auto">
            <a:xfrm>
              <a:off x="-501297" y="5314352"/>
              <a:ext cx="54726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汽油的原价</a:t>
              </a:r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 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＝汽油的现价</a:t>
              </a:r>
            </a:p>
          </p:txBody>
        </p:sp>
        <p:graphicFrame>
          <p:nvGraphicFramePr>
            <p:cNvPr id="40" name="Object 5"/>
            <p:cNvGraphicFramePr>
              <a:graphicFrameLocks noChangeAspect="1"/>
            </p:cNvGraphicFramePr>
            <p:nvPr/>
          </p:nvGraphicFramePr>
          <p:xfrm>
            <a:off x="1470553" y="5253189"/>
            <a:ext cx="332119" cy="571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34" name="公式" r:id="rId7" imgW="228600" imgH="393700" progId="Equation.KSEE3">
                    <p:embed/>
                  </p:oleObj>
                </mc:Choice>
                <mc:Fallback>
                  <p:oleObj name="公式" r:id="rId7" imgW="228600" imgH="393700" progId="Equation.KSEE3">
                    <p:embed/>
                    <p:pic>
                      <p:nvPicPr>
                        <p:cNvPr id="0" name="图片 256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0553" y="5253189"/>
                          <a:ext cx="332119" cy="5714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2" name="TextBox 18"/>
          <p:cNvSpPr txBox="1">
            <a:spLocks noChangeArrowheads="1"/>
          </p:cNvSpPr>
          <p:nvPr/>
        </p:nvSpPr>
        <p:spPr bwMode="auto">
          <a:xfrm>
            <a:off x="1115616" y="4126309"/>
            <a:ext cx="6688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去年苹果产量＋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1200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＝今年的苹果产量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67617" y="341497"/>
            <a:ext cx="8424863" cy="95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某月有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天休息日，休息日占这个月总天数的    。这个月共有多少天？（列方程解决问题）</a:t>
            </a:r>
          </a:p>
        </p:txBody>
      </p:sp>
      <p:grpSp>
        <p:nvGrpSpPr>
          <p:cNvPr id="15" name="组合 19"/>
          <p:cNvGrpSpPr/>
          <p:nvPr/>
        </p:nvGrpSpPr>
        <p:grpSpPr bwMode="auto">
          <a:xfrm>
            <a:off x="1259632" y="1419622"/>
            <a:ext cx="6392863" cy="727329"/>
            <a:chOff x="-36512" y="5278608"/>
            <a:chExt cx="6392670" cy="727238"/>
          </a:xfrm>
        </p:grpSpPr>
        <p:sp>
          <p:nvSpPr>
            <p:cNvPr id="16" name="TextBox 20"/>
            <p:cNvSpPr txBox="1">
              <a:spLocks noChangeArrowheads="1"/>
            </p:cNvSpPr>
            <p:nvPr/>
          </p:nvSpPr>
          <p:spPr bwMode="auto">
            <a:xfrm>
              <a:off x="-36512" y="5426060"/>
              <a:ext cx="6392670" cy="46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这个月的总天数</a:t>
              </a:r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＝休息日的天数</a:t>
              </a:r>
            </a:p>
          </p:txBody>
        </p:sp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2483494" y="5278608"/>
            <a:ext cx="376006" cy="727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4" name="公式" r:id="rId3" imgW="203200" imgH="393700" progId="Equation.KSEE3">
                    <p:embed/>
                  </p:oleObj>
                </mc:Choice>
                <mc:Fallback>
                  <p:oleObj name="公式" r:id="rId3" imgW="203200" imgH="393700" progId="Equation.KSEE3">
                    <p:embed/>
                    <p:pic>
                      <p:nvPicPr>
                        <p:cNvPr id="0" name="图片 307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3494" y="5278608"/>
                          <a:ext cx="376006" cy="7272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897" y="267494"/>
            <a:ext cx="46037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22"/>
          <p:cNvGrpSpPr/>
          <p:nvPr/>
        </p:nvGrpSpPr>
        <p:grpSpPr bwMode="auto">
          <a:xfrm>
            <a:off x="2027149" y="2187779"/>
            <a:ext cx="5292725" cy="461665"/>
            <a:chOff x="3179656" y="2050430"/>
            <a:chExt cx="5292080" cy="462490"/>
          </a:xfrm>
        </p:grpSpPr>
        <p:sp>
          <p:nvSpPr>
            <p:cNvPr id="20" name="TextBox 23"/>
            <p:cNvSpPr txBox="1">
              <a:spLocks noChangeArrowheads="1"/>
            </p:cNvSpPr>
            <p:nvPr/>
          </p:nvSpPr>
          <p:spPr bwMode="auto">
            <a:xfrm>
              <a:off x="3179656" y="2050430"/>
              <a:ext cx="5292080" cy="462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解：设这个月共有   天。</a:t>
              </a:r>
            </a:p>
          </p:txBody>
        </p:sp>
        <p:graphicFrame>
          <p:nvGraphicFramePr>
            <p:cNvPr id="21" name="Object 6"/>
            <p:cNvGraphicFramePr>
              <a:graphicFrameLocks noChangeAspect="1"/>
            </p:cNvGraphicFramePr>
            <p:nvPr/>
          </p:nvGraphicFramePr>
          <p:xfrm>
            <a:off x="5753853" y="2109678"/>
            <a:ext cx="358775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5" name="公式" r:id="rId6" imgW="127000" imgH="139700" progId="Equation.KSEE3">
                    <p:embed/>
                  </p:oleObj>
                </mc:Choice>
                <mc:Fallback>
                  <p:oleObj name="公式" r:id="rId6" imgW="127000" imgH="139700" progId="Equation.KSEE3">
                    <p:embed/>
                    <p:pic>
                      <p:nvPicPr>
                        <p:cNvPr id="0" name="图片 307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3853" y="2109678"/>
                          <a:ext cx="358775" cy="3952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737736"/>
              </p:ext>
            </p:extLst>
          </p:nvPr>
        </p:nvGraphicFramePr>
        <p:xfrm>
          <a:off x="4067746" y="2589149"/>
          <a:ext cx="892734" cy="66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6" name="公式" r:id="rId8" imgW="533400" imgH="393700" progId="Equation.KSEE3">
                  <p:embed/>
                </p:oleObj>
              </mc:Choice>
              <mc:Fallback>
                <p:oleObj name="公式" r:id="rId8" imgW="533400" imgH="393700" progId="Equation.KSEE3">
                  <p:embed/>
                  <p:pic>
                    <p:nvPicPr>
                      <p:cNvPr id="0" name="图片 307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746" y="2589149"/>
                        <a:ext cx="892734" cy="662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112840"/>
              </p:ext>
            </p:extLst>
          </p:nvPr>
        </p:nvGraphicFramePr>
        <p:xfrm>
          <a:off x="4373191" y="3048014"/>
          <a:ext cx="959048" cy="584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7" name="公式" r:id="rId10" imgW="647700" imgH="393700" progId="Equation.KSEE3">
                  <p:embed/>
                </p:oleObj>
              </mc:Choice>
              <mc:Fallback>
                <p:oleObj name="公式" r:id="rId10" imgW="647700" imgH="393700" progId="Equation.KSEE3">
                  <p:embed/>
                  <p:pic>
                    <p:nvPicPr>
                      <p:cNvPr id="0" name="图片 307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191" y="3048014"/>
                        <a:ext cx="959048" cy="5841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570172"/>
              </p:ext>
            </p:extLst>
          </p:nvPr>
        </p:nvGraphicFramePr>
        <p:xfrm>
          <a:off x="4373191" y="3622154"/>
          <a:ext cx="630659" cy="297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8" name="公式" r:id="rId12" imgW="431800" imgH="203200" progId="Equation.KSEE3">
                  <p:embed/>
                </p:oleObj>
              </mc:Choice>
              <mc:Fallback>
                <p:oleObj name="公式" r:id="rId12" imgW="431800" imgH="203200" progId="Equation.KSEE3">
                  <p:embed/>
                  <p:pic>
                    <p:nvPicPr>
                      <p:cNvPr id="0" name="图片 307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191" y="3622154"/>
                        <a:ext cx="630659" cy="2977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2454895" y="3884746"/>
            <a:ext cx="35570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答：这个月共有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467544" y="341497"/>
            <a:ext cx="842486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某月有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天休息日，休息日占这个月总天数的    。这个月共有多少天？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9"/>
          <p:cNvGrpSpPr/>
          <p:nvPr/>
        </p:nvGrpSpPr>
        <p:grpSpPr bwMode="auto">
          <a:xfrm>
            <a:off x="783980" y="2659725"/>
            <a:ext cx="4714049" cy="509075"/>
            <a:chOff x="-36512" y="5343363"/>
            <a:chExt cx="6392670" cy="602525"/>
          </a:xfrm>
        </p:grpSpPr>
        <p:sp>
          <p:nvSpPr>
            <p:cNvPr id="16" name="TextBox 20"/>
            <p:cNvSpPr txBox="1">
              <a:spLocks noChangeArrowheads="1"/>
            </p:cNvSpPr>
            <p:nvPr/>
          </p:nvSpPr>
          <p:spPr bwMode="auto">
            <a:xfrm>
              <a:off x="-36512" y="5426061"/>
              <a:ext cx="6392670" cy="437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这个月的总天数</a:t>
              </a:r>
              <a:r>
                <a:rPr lang="en-US" altLang="zh-CN" sz="18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r>
                <a:rPr lang="zh-CN" altLang="en-US" sz="18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＝休息日的天数</a:t>
              </a:r>
            </a:p>
          </p:txBody>
        </p:sp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2555595" y="5343363"/>
            <a:ext cx="311525" cy="602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70" name="公式" r:id="rId3" imgW="203200" imgH="393700" progId="Equation.KSEE3">
                    <p:embed/>
                  </p:oleObj>
                </mc:Choice>
                <mc:Fallback>
                  <p:oleObj name="公式" r:id="rId3" imgW="203200" imgH="393700" progId="Equation.KSEE3">
                    <p:embed/>
                    <p:pic>
                      <p:nvPicPr>
                        <p:cNvPr id="0" name="图片 317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5595" y="5343363"/>
                          <a:ext cx="311525" cy="602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80472"/>
            <a:ext cx="360040" cy="53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1392657" y="4208590"/>
            <a:ext cx="35570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答：这个月共有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天。</a:t>
            </a:r>
          </a:p>
        </p:txBody>
      </p:sp>
      <p:grpSp>
        <p:nvGrpSpPr>
          <p:cNvPr id="33" name="Group 62"/>
          <p:cNvGrpSpPr/>
          <p:nvPr/>
        </p:nvGrpSpPr>
        <p:grpSpPr bwMode="auto">
          <a:xfrm>
            <a:off x="5148064" y="1419622"/>
            <a:ext cx="2500235" cy="1715921"/>
            <a:chOff x="584112" y="-1095734"/>
            <a:chExt cx="2119916" cy="1628117"/>
          </a:xfrm>
          <a:noFill/>
        </p:grpSpPr>
        <p:sp>
          <p:nvSpPr>
            <p:cNvPr id="34" name="云形标注 137"/>
            <p:cNvSpPr>
              <a:spLocks noChangeArrowheads="1"/>
            </p:cNvSpPr>
            <p:nvPr/>
          </p:nvSpPr>
          <p:spPr bwMode="auto">
            <a:xfrm>
              <a:off x="584112" y="-1095734"/>
              <a:ext cx="2119916" cy="1628117"/>
            </a:xfrm>
            <a:prstGeom prst="cloudCallout">
              <a:avLst>
                <a:gd name="adj1" fmla="val 48053"/>
                <a:gd name="adj2" fmla="val 49209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TextBox 136"/>
            <p:cNvSpPr txBox="1">
              <a:spLocks noChangeArrowheads="1"/>
            </p:cNvSpPr>
            <p:nvPr/>
          </p:nvSpPr>
          <p:spPr bwMode="auto">
            <a:xfrm>
              <a:off x="767275" y="-923438"/>
              <a:ext cx="1936752" cy="11389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单位“</a:t>
              </a: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”未知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要求单位“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可用</a:t>
              </a:r>
              <a:r>
                <a: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部分量除以它所占单位“</a:t>
              </a:r>
              <a:r>
                <a:rPr lang="en-US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”的几分之几。</a:t>
              </a:r>
              <a:endPara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3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879" y="2998213"/>
            <a:ext cx="1337088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1033533" y="2033204"/>
          <a:ext cx="3168350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4753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1030931" y="2033204"/>
          <a:ext cx="3173555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" name="右大括号 28"/>
          <p:cNvSpPr/>
          <p:nvPr/>
        </p:nvSpPr>
        <p:spPr>
          <a:xfrm rot="16200000">
            <a:off x="2472662" y="216263"/>
            <a:ext cx="246782" cy="312504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矩形 29"/>
          <p:cNvSpPr/>
          <p:nvPr/>
        </p:nvSpPr>
        <p:spPr>
          <a:xfrm>
            <a:off x="2041645" y="1347614"/>
            <a:ext cx="13075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这个月总天数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右大括号 30"/>
          <p:cNvSpPr/>
          <p:nvPr/>
        </p:nvSpPr>
        <p:spPr>
          <a:xfrm rot="16200000" flipH="1">
            <a:off x="1426385" y="1881673"/>
            <a:ext cx="172422" cy="907532"/>
          </a:xfrm>
          <a:prstGeom prst="rightBrace">
            <a:avLst>
              <a:gd name="adj1" fmla="val 24932"/>
              <a:gd name="adj2" fmla="val 50000"/>
            </a:avLst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1033533" y="2033204"/>
          <a:ext cx="3168350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4753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" name="矩形 37"/>
          <p:cNvSpPr/>
          <p:nvPr/>
        </p:nvSpPr>
        <p:spPr>
          <a:xfrm>
            <a:off x="858802" y="2395929"/>
            <a:ext cx="13075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休息日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0" name="组合 19"/>
          <p:cNvGrpSpPr/>
          <p:nvPr/>
        </p:nvGrpSpPr>
        <p:grpSpPr bwMode="auto">
          <a:xfrm>
            <a:off x="784225" y="3099435"/>
            <a:ext cx="4714240" cy="576580"/>
            <a:chOff x="-84137" y="6075154"/>
            <a:chExt cx="6392670" cy="528755"/>
          </a:xfrm>
        </p:grpSpPr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42" name="Object 4"/>
                <p:cNvGraphicFramePr>
                  <a:graphicFrameLocks noChangeAspect="1"/>
                </p:cNvGraphicFramePr>
                <p:nvPr/>
              </p:nvGraphicFramePr>
              <p:xfrm>
                <a:off x="2291587" y="6075154"/>
                <a:ext cx="223020" cy="43267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1771" name="公式" r:id="rId8" imgW="203200" imgH="393700" progId="Equation.KSEE3">
                        <p:embed/>
                      </p:oleObj>
                    </mc:Choice>
                    <mc:Fallback>
                      <p:oleObj name="公式" r:id="rId8" imgW="203200" imgH="393700" progId="Equation.KSEE3">
                        <p:embed/>
                        <p:pic>
                          <p:nvPicPr>
                            <p:cNvPr id="0" name="图片 3176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91587" y="6075154"/>
                              <a:ext cx="223020" cy="43267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>
            <p:graphicFrame>
              <p:nvGraphicFramePr>
                <p:cNvPr id="42" name="Object 4"/>
                <p:cNvGraphicFramePr>
                  <a:graphicFrameLocks noChangeAspect="1"/>
                </p:cNvGraphicFramePr>
                <p:nvPr/>
              </p:nvGraphicFramePr>
              <p:xfrm>
                <a:off x="2291587" y="6075154"/>
                <a:ext cx="223020" cy="432671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31771" name="公式" r:id="rId8" imgW="203200" imgH="393700" progId="Equation.KSEE3">
                        <p:embed/>
                      </p:oleObj>
                    </mc:Choice>
                    <mc:Fallback>
                      <p:oleObj name="公式" r:id="rId8" imgW="203200" imgH="393700" progId="Equation.KSEE3">
                        <p:embed/>
                        <p:pic>
                          <p:nvPicPr>
                            <p:cNvPr id="0" name="图片 3176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91587" y="6075154"/>
                              <a:ext cx="223020" cy="43267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-43665" y="5984901"/>
                  <a:ext cx="6392670" cy="4371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zh-CN" altLang="en-US" sz="1800" b="1" dirty="0">
                      <a:solidFill>
                        <a:srgbClr val="7030A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休息日的天数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18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</m:oMath>
                  </a14:m>
                  <a:r>
                    <a:rPr lang="en-US" altLang="zh-CN" sz="1800" b="1" dirty="0">
                      <a:solidFill>
                        <a:srgbClr val="7030A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</a:t>
                  </a:r>
                  <a:r>
                    <a:rPr lang="zh-CN" altLang="en-US" sz="1800" b="1" dirty="0">
                      <a:solidFill>
                        <a:srgbClr val="7030A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＝这个月的总天数</a:t>
                  </a:r>
                </a:p>
              </p:txBody>
            </p:sp>
          </mc:Choice>
          <mc:Fallback xmlns="">
            <p:sp>
              <p:nvSpPr>
                <p:cNvPr id="43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-84137" y="6166780"/>
                  <a:ext cx="6392670" cy="437129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035" t="-11475" b="-21311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619672" y="3507854"/>
                <a:ext cx="990464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</m:t>
                      </m:r>
                      <m:r>
                        <m:rPr>
                          <m:nor/>
                        </m:rP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082" y="3705339"/>
                <a:ext cx="990464" cy="67056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45" name="TextBox 29"/>
          <p:cNvSpPr txBox="1">
            <a:spLocks noChangeArrowheads="1"/>
          </p:cNvSpPr>
          <p:nvPr/>
        </p:nvSpPr>
        <p:spPr bwMode="auto">
          <a:xfrm>
            <a:off x="2536190" y="3673248"/>
            <a:ext cx="35570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（天）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 animBg="1"/>
      <p:bldP spid="30" grpId="0"/>
      <p:bldP spid="31" grpId="0" animBg="1"/>
      <p:bldP spid="38" grpId="0"/>
      <p:bldP spid="2" grpId="0" bldLvl="0" animBg="1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539501" y="946567"/>
            <a:ext cx="8208963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根据信息写出等量关系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⑴ 今年小明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岁，是妈妈年龄的   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⑵ 奇思家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月电话费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元，相当于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月的   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3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⑶ 一种电脑现价比原价降低   ，正好降低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900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元。</a:t>
            </a: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328" y="1662852"/>
            <a:ext cx="256680" cy="4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6410"/>
            <a:ext cx="241258" cy="441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872" y="3579862"/>
            <a:ext cx="229072" cy="39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1326311" y="2178003"/>
                <a:ext cx="3106940" cy="49244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妈妈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的年龄</m:t>
                    </m:r>
                    <m:r>
                      <a:rPr lang="en-US" altLang="zh-CN" sz="1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1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小明的年龄</a:t>
                </a:r>
                <a:endParaRPr lang="zh-CN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6311" y="2178003"/>
                <a:ext cx="3106940" cy="492443"/>
              </a:xfrm>
              <a:prstGeom prst="rect">
                <a:avLst/>
              </a:prstGeom>
              <a:blipFill rotWithShape="1">
                <a:blip r:embed="rId5"/>
                <a:stretch>
                  <a:fillRect r="-1179" b="-2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1334842" y="3095370"/>
                <a:ext cx="3353802" cy="4912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𝟕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月</m:t>
                    </m:r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的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电话费</m:t>
                    </m:r>
                    <m:r>
                      <a:rPr lang="en-US" altLang="zh-CN" sz="1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14:m>
                  <m:oMath xmlns:m="http://schemas.openxmlformats.org/officeDocument/2006/math">
                    <m:r>
                      <a:rPr lang="zh-CN" altLang="en-US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月的电话费</m:t>
                    </m:r>
                  </m:oMath>
                </a14:m>
                <a:endParaRPr lang="zh-CN" altLang="zh-CN" sz="1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4842" y="3095370"/>
                <a:ext cx="3353802" cy="491288"/>
              </a:xfrm>
              <a:prstGeom prst="rect">
                <a:avLst/>
              </a:prstGeom>
              <a:blipFill rotWithShape="1">
                <a:blip r:embed="rId6"/>
                <a:stretch>
                  <a:fillRect r="-545" b="-8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矩形 48"/>
              <p:cNvSpPr/>
              <p:nvPr/>
            </p:nvSpPr>
            <p:spPr>
              <a:xfrm>
                <a:off x="1408496" y="4011910"/>
                <a:ext cx="2515432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原价</m:t>
                    </m:r>
                    <m:r>
                      <a:rPr lang="en-US" altLang="zh-CN" sz="1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𝟏𝟓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1800" b="1" dirty="0">
                    <a:solidFill>
                      <a:schemeClr val="tx1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降低的价钱</a:t>
                </a:r>
                <a:endParaRPr lang="zh-CN" altLang="zh-CN" sz="1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9" name="矩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496" y="4011910"/>
                <a:ext cx="2515432" cy="492443"/>
              </a:xfrm>
              <a:prstGeom prst="rect">
                <a:avLst/>
              </a:prstGeom>
              <a:blipFill rotWithShape="1">
                <a:blip r:embed="rId7"/>
                <a:stretch>
                  <a:fillRect r="-1695" b="-2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>
                <a:spLocks noChangeArrowheads="1"/>
              </p:cNvSpPr>
              <p:nvPr/>
            </p:nvSpPr>
            <p:spPr bwMode="auto">
              <a:xfrm>
                <a:off x="539552" y="267494"/>
                <a:ext cx="8460234" cy="1143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2.</a:t>
                </a:r>
                <a:r>
                  <a:rPr lang="zh-CN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刘爷爷的果园里苹果树有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240</a:t>
                </a:r>
                <a:r>
                  <a:rPr lang="zh-CN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棵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,</a:t>
                </a:r>
                <a:r>
                  <a:rPr lang="zh-CN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是梨树的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。果园里梨树有多少棵</a:t>
                </a: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?</a:t>
                </a:r>
                <a:endParaRPr lang="zh-CN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267494"/>
                <a:ext cx="8460234" cy="1143518"/>
              </a:xfrm>
              <a:prstGeom prst="rect">
                <a:avLst/>
              </a:prstGeom>
              <a:blipFill rotWithShape="1">
                <a:blip r:embed="rId2"/>
                <a:stretch>
                  <a:fillRect l="-1514" b="-1443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2483768" y="1411012"/>
                <a:ext cx="3074880" cy="6109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800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梨</m:t>
                      </m:r>
                      <m:r>
                        <a:rPr lang="zh-CN" altLang="en-US" sz="1800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树棵数</m:t>
                      </m:r>
                      <m:r>
                        <a:rPr lang="en-US" altLang="zh-CN" sz="1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zh-CN" altLang="en-US" sz="1800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苹果树棵数</m:t>
                      </m:r>
                    </m:oMath>
                  </m:oMathPara>
                </a14:m>
                <a:endParaRPr lang="zh-CN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411012"/>
                <a:ext cx="3074880" cy="6109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矩形 17"/>
              <p:cNvSpPr/>
              <p:nvPr/>
            </p:nvSpPr>
            <p:spPr>
              <a:xfrm>
                <a:off x="2525018" y="2191931"/>
                <a:ext cx="31611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解：设果园里梨树有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棵</a:t>
                </a:r>
                <a:r>
                  <a:rPr lang="zh-CN" altLang="en-US" sz="2000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5018" y="2191931"/>
                <a:ext cx="3161186" cy="400110"/>
              </a:xfrm>
              <a:prstGeom prst="rect">
                <a:avLst/>
              </a:prstGeom>
              <a:blipFill>
                <a:blip r:embed="rId4"/>
                <a:stretch>
                  <a:fillRect l="-1927" t="-12308" r="-1349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/>
              <p:cNvSpPr/>
              <p:nvPr/>
            </p:nvSpPr>
            <p:spPr>
              <a:xfrm>
                <a:off x="2957066" y="2560494"/>
                <a:ext cx="1427571" cy="7016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240</a:t>
                </a:r>
                <a:endParaRPr lang="zh-CN" altLang="zh-CN" sz="24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7066" y="2560494"/>
                <a:ext cx="1427571" cy="701602"/>
              </a:xfrm>
              <a:prstGeom prst="rect">
                <a:avLst/>
              </a:prstGeom>
              <a:blipFill>
                <a:blip r:embed="rId5"/>
                <a:stretch>
                  <a:fillRect r="-6410" b="-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矩形 19"/>
              <p:cNvSpPr/>
              <p:nvPr/>
            </p:nvSpPr>
            <p:spPr>
              <a:xfrm>
                <a:off x="2483768" y="3105926"/>
                <a:ext cx="2719457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𝑥</m:t>
                      </m:r>
                      <m:r>
                        <m:rPr>
                          <m:nor/>
                        </m:rPr>
                        <a:rPr lang="en-US" altLang="zh-CN" sz="20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4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240</m:t>
                      </m:r>
                      <m:r>
                        <m:rPr>
                          <m:nor/>
                        </m:rPr>
                        <a:rPr lang="en-US" altLang="zh-CN" sz="2400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zh-CN" sz="2800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105926"/>
                <a:ext cx="2719457" cy="7838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矩形 20"/>
              <p:cNvSpPr/>
              <p:nvPr/>
            </p:nvSpPr>
            <p:spPr>
              <a:xfrm>
                <a:off x="2914407" y="3829667"/>
                <a:ext cx="185817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400" b="1" i="0" dirty="0" smtClean="0">
                          <a:solidFill>
                            <a:srgbClr val="FF0000"/>
                          </a:solidFill>
                          <a:latin typeface="+mn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𝟑𝟐𝟎</m:t>
                      </m:r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4407" y="3829667"/>
                <a:ext cx="1858178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矩形 21"/>
          <p:cNvSpPr/>
          <p:nvPr/>
        </p:nvSpPr>
        <p:spPr>
          <a:xfrm>
            <a:off x="3187120" y="4323270"/>
            <a:ext cx="3134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答：果园里梨树有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ldLvl="0" animBg="1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96610" y="305856"/>
            <a:ext cx="83678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一头小鹿早上喝了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2L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水，是全天饮水量的   ，这头小鹿一天喝多少升水？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6516216" y="305856"/>
                <a:ext cx="391453" cy="67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305856"/>
                <a:ext cx="391453" cy="6705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2060370" y="1315203"/>
                <a:ext cx="4358886" cy="78617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全天</m:t>
                      </m:r>
                      <m:r>
                        <a:rPr lang="zh-CN" altLang="en-US" sz="2400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饮水</m:t>
                      </m:r>
                      <m:r>
                        <a:rPr lang="zh-CN" altLang="en-US" sz="2400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量</m:t>
                      </m:r>
                      <m:r>
                        <a:rPr lang="en-US" altLang="zh-CN" sz="24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zh-CN" altLang="en-US" sz="2400" b="1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早上</m:t>
                      </m:r>
                      <m:r>
                        <a:rPr lang="zh-CN" altLang="en-US" sz="2400" b="1" i="1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饮水量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0370" y="1315203"/>
                <a:ext cx="4358886" cy="786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1599246" y="2067694"/>
                <a:ext cx="43845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解：设这头小鹿一天喝</a:t>
                </a:r>
                <a14:m>
                  <m:oMath xmlns:m="http://schemas.openxmlformats.org/officeDocument/2006/math"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升水。</a:t>
                </a: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9246" y="2067694"/>
                <a:ext cx="4384534" cy="461665"/>
              </a:xfrm>
              <a:prstGeom prst="rect">
                <a:avLst/>
              </a:prstGeom>
              <a:blipFill>
                <a:blip r:embed="rId4"/>
                <a:stretch>
                  <a:fillRect l="-2083" t="-14474" r="-1111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/>
              <p:nvPr/>
            </p:nvSpPr>
            <p:spPr>
              <a:xfrm>
                <a:off x="2891246" y="2364776"/>
                <a:ext cx="1271182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endPara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246" y="2364776"/>
                <a:ext cx="1271182" cy="803682"/>
              </a:xfrm>
              <a:prstGeom prst="rect">
                <a:avLst/>
              </a:prstGeom>
              <a:blipFill>
                <a:blip r:embed="rId5"/>
                <a:stretch>
                  <a:fillRect r="-9091" b="-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/>
              <p:cNvSpPr/>
              <p:nvPr/>
            </p:nvSpPr>
            <p:spPr>
              <a:xfrm>
                <a:off x="2339752" y="2977985"/>
                <a:ext cx="2719457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US" altLang="zh-CN" sz="24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2977985"/>
                <a:ext cx="2719457" cy="7861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2770391" y="3663848"/>
                <a:ext cx="185817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4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91" y="3663848"/>
                <a:ext cx="1858178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1691680" y="4125513"/>
                <a:ext cx="472757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答：这头小鹿一天喝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𝟓</m:t>
                    </m:r>
                  </m:oMath>
                </a14:m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升水。</a:t>
                </a:r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125513"/>
                <a:ext cx="4727576" cy="523220"/>
              </a:xfrm>
              <a:prstGeom prst="rect">
                <a:avLst/>
              </a:prstGeom>
              <a:blipFill>
                <a:blip r:embed="rId8"/>
                <a:stretch>
                  <a:fillRect l="-2710" t="-15116" r="-1677" b="-290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ldLvl="0" animBg="1"/>
      <p:bldP spid="11" grpId="0"/>
      <p:bldP spid="12" grpId="0" bldLvl="0" animBg="1"/>
      <p:bldP spid="13" grpId="0" bldLvl="0" animBg="1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971598" y="1923678"/>
                <a:ext cx="6841372" cy="2285241"/>
              </a:xfrm>
              <a:prstGeom prst="rect">
                <a:avLst/>
              </a:prstGeom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1.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已知一个数的几分之几是多少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求这个数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的实际问题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是求一个数的几分之几是多少的实际问题的逆运算。在这类题中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关键是设谁为未知数</a:t>
                </a:r>
                <a14:m>
                  <m:oMath xmlns:m="http://schemas.openxmlformats.org/officeDocument/2006/math">
                    <m:r>
                      <a:rPr lang="en-US" altLang="zh-CN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这里的单位“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1”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未知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所以我们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设单位“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1”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再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根据分数乘法的意义列出等量关系式并解这个方程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即可解答出此题。</a:t>
                </a:r>
                <a:endParaRPr lang="en-US" altLang="zh-CN" sz="1800" b="1" dirty="0">
                  <a:latin typeface="楷体" pitchFamily="49" charset="-122"/>
                  <a:ea typeface="楷体" pitchFamily="49" charset="-122"/>
                </a:endParaRPr>
              </a:p>
              <a:p>
                <a:endParaRPr lang="en-US" altLang="zh-CN" sz="1800" b="1" dirty="0">
                  <a:solidFill>
                    <a:srgbClr val="009900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2.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已知一个数的几分之几是多少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求这个数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可用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算术方法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来解。我们可以根据分数的意义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用除法来解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即</a:t>
                </a:r>
                <a:r>
                  <a:rPr lang="zh-CN" altLang="en-US" sz="1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用部分量除以它所占的分率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即可得出这个整体</a:t>
                </a:r>
                <a:r>
                  <a:rPr lang="en-US" altLang="zh-CN" sz="18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1800" b="1" dirty="0">
                    <a:latin typeface="楷体" pitchFamily="49" charset="-122"/>
                    <a:ea typeface="楷体" pitchFamily="49" charset="-122"/>
                  </a:rPr>
                  <a:t>也就是这个数。</a:t>
                </a: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98" y="1923678"/>
                <a:ext cx="6841372" cy="2285241"/>
              </a:xfrm>
              <a:prstGeom prst="rect">
                <a:avLst/>
              </a:prstGeom>
              <a:blipFill rotWithShape="1">
                <a:blip r:embed="rId3"/>
                <a:stretch>
                  <a:fillRect l="-1069" t="-1872" r="-2404" b="-40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</Words>
  <Application>Microsoft Office PowerPoint</Application>
  <PresentationFormat>全屏显示(16:9)</PresentationFormat>
  <Paragraphs>75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楷体</vt:lpstr>
      <vt:lpstr>Calibri</vt:lpstr>
      <vt:lpstr>幼圆</vt:lpstr>
      <vt:lpstr>宋体</vt:lpstr>
      <vt:lpstr>Arial</vt:lpstr>
      <vt:lpstr>Cambria Math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2019-10-18T06:43:57Z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